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6"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Willems" initials="AW" lastIdx="5" clrIdx="0">
    <p:extLst>
      <p:ext uri="{19B8F6BF-5375-455C-9EA6-DF929625EA0E}">
        <p15:presenceInfo xmlns:p15="http://schemas.microsoft.com/office/powerpoint/2012/main" userId="S-1-5-21-2030126595-1606119786-1005465559-267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68385" autoAdjust="0"/>
  </p:normalViewPr>
  <p:slideViewPr>
    <p:cSldViewPr snapToGrid="0">
      <p:cViewPr varScale="1">
        <p:scale>
          <a:sx n="79" d="100"/>
          <a:sy n="79" d="100"/>
        </p:scale>
        <p:origin x="10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538C1D-15C7-40F1-AD53-B58576F7D86D}" type="datetimeFigureOut">
              <a:rPr lang="en-AU" smtClean="0"/>
              <a:t>28/02/2020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928AD-B6E4-4F1C-AEFC-75D7C459AB41}" type="slidenum">
              <a:rPr lang="en-AU" smtClean="0"/>
              <a:t>‹#›</a:t>
            </a:fld>
            <a:endParaRPr lang="en-AU"/>
          </a:p>
        </p:txBody>
      </p:sp>
    </p:spTree>
    <p:extLst>
      <p:ext uri="{BB962C8B-B14F-4D97-AF65-F5344CB8AC3E}">
        <p14:creationId xmlns:p14="http://schemas.microsoft.com/office/powerpoint/2010/main" val="267388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time_continue=20&amp;v=RPEhIw3Ih28&amp;feature=emb_logo"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hmrc.gov.au/about-us/publications/australian-guidelines-reduce-health-risks-drinking-alcoho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latin typeface="Arial" panose="020B0604020202020204" pitchFamily="34" charset="0"/>
              </a:rPr>
              <a:t>Thanks for coming. </a:t>
            </a:r>
          </a:p>
          <a:p>
            <a:pPr eaLnBrk="1" hangingPunct="1">
              <a:defRPr/>
            </a:pPr>
            <a:endParaRPr lang="en-US" dirty="0" smtClean="0">
              <a:latin typeface="Arial" panose="020B0604020202020204" pitchFamily="34" charset="0"/>
            </a:endParaRPr>
          </a:p>
          <a:p>
            <a:pPr eaLnBrk="1" hangingPunct="1">
              <a:defRPr/>
            </a:pPr>
            <a:r>
              <a:rPr lang="en-US" dirty="0" smtClean="0">
                <a:latin typeface="Arial" panose="020B0604020202020204" pitchFamily="34" charset="0"/>
              </a:rPr>
              <a:t>Today</a:t>
            </a:r>
            <a:r>
              <a:rPr lang="en-US" altLang="en-US" dirty="0" smtClean="0">
                <a:latin typeface="Arial" panose="020B0604020202020204" pitchFamily="34" charset="0"/>
              </a:rPr>
              <a:t>’</a:t>
            </a:r>
            <a:r>
              <a:rPr lang="en-US" dirty="0" smtClean="0">
                <a:latin typeface="Arial" panose="020B0604020202020204" pitchFamily="34" charset="0"/>
              </a:rPr>
              <a:t>s presentation is all about how to cut down on the amount</a:t>
            </a:r>
            <a:r>
              <a:rPr lang="en-US" baseline="0" dirty="0" smtClean="0">
                <a:latin typeface="Arial" panose="020B0604020202020204" pitchFamily="34" charset="0"/>
              </a:rPr>
              <a:t> of alcohol you drink and how you can find support to cut down. </a:t>
            </a:r>
            <a:endParaRPr lang="en-US" altLang="en-US" dirty="0" smtClean="0">
              <a:latin typeface="Arial" panose="020B0604020202020204" pitchFamily="34" charset="0"/>
            </a:endParaRPr>
          </a:p>
          <a:p>
            <a:pPr eaLnBrk="1" hangingPunct="1">
              <a:defRPr/>
            </a:pPr>
            <a:endParaRPr lang="en-US" dirty="0" smtClean="0">
              <a:latin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i="1" dirty="0" smtClean="0">
                <a:latin typeface="Arial" panose="020B0604020202020204" pitchFamily="34" charset="0"/>
              </a:rPr>
              <a:t>(Click to next slide)</a:t>
            </a:r>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1</a:t>
            </a:fld>
            <a:endParaRPr lang="en-AU"/>
          </a:p>
        </p:txBody>
      </p:sp>
    </p:spTree>
    <p:extLst>
      <p:ext uri="{BB962C8B-B14F-4D97-AF65-F5344CB8AC3E}">
        <p14:creationId xmlns:p14="http://schemas.microsoft.com/office/powerpoint/2010/main" val="2652132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any questions about the presentation, please let me know. If you have any questions about the Get Healthy at Work program, please contact the Get Healthy at Work team using</a:t>
            </a:r>
            <a:r>
              <a:rPr lang="en-US" baseline="0" dirty="0" smtClean="0"/>
              <a:t> the contact details here.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i="1" baseline="0" dirty="0" smtClean="0"/>
              <a:t>(End presentation)</a:t>
            </a:r>
          </a:p>
          <a:p>
            <a:r>
              <a:rPr lang="en-US" baseline="0" dirty="0" smtClean="0"/>
              <a:t> </a:t>
            </a:r>
            <a:endParaRPr lang="en-AU" dirty="0" smtClean="0"/>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10</a:t>
            </a:fld>
            <a:endParaRPr lang="en-AU"/>
          </a:p>
        </p:txBody>
      </p:sp>
    </p:spTree>
    <p:extLst>
      <p:ext uri="{BB962C8B-B14F-4D97-AF65-F5344CB8AC3E}">
        <p14:creationId xmlns:p14="http://schemas.microsoft.com/office/powerpoint/2010/main" val="311373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1" dirty="0" smtClean="0">
                <a:latin typeface="Arial" panose="020B0604020202020204" pitchFamily="34" charset="0"/>
              </a:rPr>
              <a:t>In particular we’ll be talking about alcohol:</a:t>
            </a:r>
            <a:endParaRPr lang="en-US" altLang="en-US" b="1" baseline="0" dirty="0" smtClean="0">
              <a:latin typeface="Arial" panose="020B0604020202020204" pitchFamily="34" charset="0"/>
            </a:endParaRPr>
          </a:p>
          <a:p>
            <a:pPr eaLnBrk="1" hangingPunct="1">
              <a:buFontTx/>
              <a:buChar char="-"/>
            </a:pPr>
            <a:r>
              <a:rPr lang="en-US" altLang="en-US" dirty="0" smtClean="0">
                <a:latin typeface="Arial" panose="020B0604020202020204" pitchFamily="34" charset="0"/>
              </a:rPr>
              <a:t>How it impacts health</a:t>
            </a:r>
          </a:p>
          <a:p>
            <a:pPr eaLnBrk="1" hangingPunct="1">
              <a:buFontTx/>
              <a:buChar char="-"/>
            </a:pPr>
            <a:r>
              <a:rPr lang="en-US" altLang="en-US" dirty="0" smtClean="0">
                <a:latin typeface="Arial" panose="020B0604020202020204" pitchFamily="34" charset="0"/>
              </a:rPr>
              <a:t>The national guidelines for alcohol consumption</a:t>
            </a:r>
          </a:p>
          <a:p>
            <a:pPr eaLnBrk="1" hangingPunct="1">
              <a:buFontTx/>
              <a:buChar char="-"/>
            </a:pPr>
            <a:r>
              <a:rPr lang="en-US" altLang="en-US" dirty="0" smtClean="0">
                <a:latin typeface="Arial" panose="020B0604020202020204" pitchFamily="34" charset="0"/>
              </a:rPr>
              <a:t>What a standard drinks is</a:t>
            </a:r>
          </a:p>
          <a:p>
            <a:pPr eaLnBrk="1" hangingPunct="1">
              <a:buFontTx/>
              <a:buChar char="-"/>
            </a:pPr>
            <a:r>
              <a:rPr lang="en-US" altLang="en-US" dirty="0" smtClean="0">
                <a:latin typeface="Arial" panose="020B0604020202020204" pitchFamily="34" charset="0"/>
              </a:rPr>
              <a:t>Tips on how you can reduce your risk of harming your health from alcohol consumption AND</a:t>
            </a:r>
          </a:p>
          <a:p>
            <a:pPr eaLnBrk="1" hangingPunct="1">
              <a:buFontTx/>
              <a:buChar char="-"/>
            </a:pPr>
            <a:r>
              <a:rPr lang="en-US" altLang="en-US" dirty="0" smtClean="0">
                <a:latin typeface="Arial" panose="020B0604020202020204" pitchFamily="34" charset="0"/>
              </a:rPr>
              <a:t>This presentation will finish</a:t>
            </a:r>
            <a:r>
              <a:rPr lang="en-US" altLang="en-US" baseline="0" dirty="0" smtClean="0">
                <a:latin typeface="Arial" panose="020B0604020202020204" pitchFamily="34" charset="0"/>
              </a:rPr>
              <a:t> by providing you with some information on free alcohol support services available in NSW</a:t>
            </a:r>
            <a:endParaRPr lang="en-US" altLang="en-US" dirty="0" smtClean="0">
              <a:latin typeface="Arial" panose="020B0604020202020204" pitchFamily="34" charset="0"/>
            </a:endParaRPr>
          </a:p>
          <a:p>
            <a:pPr eaLnBrk="1" hangingPunct="1"/>
            <a:endParaRPr lang="en-US" altLang="en-US" dirty="0" smtClean="0">
              <a:latin typeface="Arial" panose="020B0604020202020204" pitchFamily="34" charset="0"/>
            </a:endParaRPr>
          </a:p>
          <a:p>
            <a:pPr eaLnBrk="1" hangingPunct="1"/>
            <a:endParaRPr lang="en-US" altLang="en-US" i="1" dirty="0" smtClean="0">
              <a:latin typeface="Arial" panose="020B0604020202020204" pitchFamily="34" charset="0"/>
            </a:endParaRPr>
          </a:p>
          <a:p>
            <a:pPr marL="0" lvl="1" eaLnBrk="1" hangingPunct="1"/>
            <a:r>
              <a:rPr lang="en-US" altLang="en-US" i="1" dirty="0" smtClean="0">
                <a:latin typeface="Arial" panose="020B0604020202020204" pitchFamily="34" charset="0"/>
              </a:rPr>
              <a:t>(Click to next slide)</a:t>
            </a:r>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2</a:t>
            </a:fld>
            <a:endParaRPr lang="en-AU"/>
          </a:p>
        </p:txBody>
      </p:sp>
    </p:spTree>
    <p:extLst>
      <p:ext uri="{BB962C8B-B14F-4D97-AF65-F5344CB8AC3E}">
        <p14:creationId xmlns:p14="http://schemas.microsoft.com/office/powerpoint/2010/main" val="2008561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from many agencies, including the Australian Institute for Health</a:t>
            </a:r>
            <a:r>
              <a:rPr lang="en-US" baseline="0" dirty="0" smtClean="0"/>
              <a:t> and Welfare, and </a:t>
            </a:r>
            <a:r>
              <a:rPr lang="en-US" baseline="0" dirty="0" err="1" smtClean="0"/>
              <a:t>DrinkWise</a:t>
            </a:r>
            <a:r>
              <a:rPr lang="en-US" baseline="0" dirty="0" smtClean="0"/>
              <a:t>, </a:t>
            </a:r>
            <a:r>
              <a:rPr lang="en-US" dirty="0" smtClean="0"/>
              <a:t>has shown that there is no safe level</a:t>
            </a:r>
            <a:r>
              <a:rPr lang="en-US" baseline="0" dirty="0" smtClean="0"/>
              <a:t> of alcohol consumption. There are both short term and long term health effects from drinking alcohol.</a:t>
            </a:r>
          </a:p>
          <a:p>
            <a:endParaRPr lang="en-US" baseline="0" dirty="0" smtClean="0"/>
          </a:p>
          <a:p>
            <a:r>
              <a:rPr lang="en-US" baseline="0" dirty="0" smtClean="0"/>
              <a:t>As many people are aware, in the short term alcohol can lead to:</a:t>
            </a:r>
          </a:p>
          <a:p>
            <a:pPr marL="171450" indent="-171450">
              <a:buFont typeface="Arial" panose="020B0604020202020204" pitchFamily="34" charset="0"/>
              <a:buChar char="•"/>
            </a:pPr>
            <a:r>
              <a:rPr lang="en-US" baseline="0" dirty="0" smtClean="0"/>
              <a:t>Dizziness</a:t>
            </a:r>
          </a:p>
          <a:p>
            <a:pPr marL="171450" indent="-171450">
              <a:buFont typeface="Arial" panose="020B0604020202020204" pitchFamily="34" charset="0"/>
              <a:buChar char="•"/>
            </a:pPr>
            <a:r>
              <a:rPr lang="en-US" baseline="0" dirty="0" smtClean="0"/>
              <a:t>Lack of judgement</a:t>
            </a:r>
          </a:p>
          <a:p>
            <a:pPr marL="171450" indent="-171450">
              <a:buFont typeface="Arial" panose="020B0604020202020204" pitchFamily="34" charset="0"/>
              <a:buChar char="•"/>
            </a:pPr>
            <a:r>
              <a:rPr lang="en-US" baseline="0" dirty="0" smtClean="0"/>
              <a:t>Loss of coordination </a:t>
            </a:r>
          </a:p>
          <a:p>
            <a:pPr marL="171450" indent="-171450">
              <a:buFont typeface="Arial" panose="020B0604020202020204" pitchFamily="34" charset="0"/>
              <a:buChar char="•"/>
            </a:pPr>
            <a:r>
              <a:rPr lang="en-US" baseline="0" dirty="0" smtClean="0"/>
              <a:t>Memory loss</a:t>
            </a:r>
          </a:p>
          <a:p>
            <a:pPr marL="171450" indent="-171450">
              <a:buFont typeface="Arial" panose="020B0604020202020204" pitchFamily="34" charset="0"/>
              <a:buChar char="•"/>
            </a:pPr>
            <a:r>
              <a:rPr lang="en-US" baseline="0" dirty="0" smtClean="0"/>
              <a:t>Vomiting</a:t>
            </a:r>
          </a:p>
          <a:p>
            <a:pPr marL="171450" indent="-171450">
              <a:buFont typeface="Arial" panose="020B0604020202020204" pitchFamily="34" charset="0"/>
              <a:buChar char="•"/>
            </a:pPr>
            <a:r>
              <a:rPr lang="en-US" baseline="0" dirty="0" smtClean="0"/>
              <a:t>Headaches and hangovers</a:t>
            </a:r>
          </a:p>
          <a:p>
            <a:pPr marL="171450" indent="-171450">
              <a:buFont typeface="Arial" panose="020B0604020202020204" pitchFamily="34" charset="0"/>
              <a:buChar char="•"/>
            </a:pPr>
            <a:r>
              <a:rPr lang="en-US" baseline="0" dirty="0" smtClean="0"/>
              <a:t>Injury and</a:t>
            </a:r>
          </a:p>
          <a:p>
            <a:pPr marL="171450" indent="-171450">
              <a:buFont typeface="Arial" panose="020B0604020202020204" pitchFamily="34" charset="0"/>
              <a:buChar char="•"/>
            </a:pPr>
            <a:r>
              <a:rPr lang="en-US" baseline="0" dirty="0" smtClean="0"/>
              <a:t>Alcohol poisoning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In the long term drinking alcohol can lead to:</a:t>
            </a:r>
          </a:p>
          <a:p>
            <a:pPr marL="171450" indent="-171450">
              <a:buFont typeface="Arial" panose="020B0604020202020204" pitchFamily="34" charset="0"/>
              <a:buChar char="•"/>
            </a:pPr>
            <a:r>
              <a:rPr lang="en-US" baseline="0" dirty="0" smtClean="0"/>
              <a:t>Liver and brain damage</a:t>
            </a:r>
          </a:p>
          <a:p>
            <a:pPr marL="171450" indent="-171450">
              <a:buFont typeface="Arial" panose="020B0604020202020204" pitchFamily="34" charset="0"/>
              <a:buChar char="•"/>
            </a:pPr>
            <a:r>
              <a:rPr lang="en-US" baseline="0" dirty="0" smtClean="0"/>
              <a:t>Heart disease</a:t>
            </a:r>
          </a:p>
          <a:p>
            <a:pPr marL="171450" indent="-171450">
              <a:buFont typeface="Arial" panose="020B0604020202020204" pitchFamily="34" charset="0"/>
              <a:buChar char="•"/>
            </a:pPr>
            <a:r>
              <a:rPr lang="en-US" baseline="0" dirty="0" smtClean="0"/>
              <a:t>High blood pressure</a:t>
            </a:r>
          </a:p>
          <a:p>
            <a:pPr marL="171450" indent="-171450">
              <a:buFont typeface="Arial" panose="020B0604020202020204" pitchFamily="34" charset="0"/>
              <a:buChar char="•"/>
            </a:pPr>
            <a:r>
              <a:rPr lang="en-US" baseline="0" dirty="0" smtClean="0"/>
              <a:t>Weight gain AND</a:t>
            </a:r>
          </a:p>
          <a:p>
            <a:pPr marL="171450" indent="-171450">
              <a:buFont typeface="Arial" panose="020B0604020202020204" pitchFamily="34" charset="0"/>
              <a:buChar char="•"/>
            </a:pPr>
            <a:r>
              <a:rPr lang="en-US" baseline="0" dirty="0" smtClean="0"/>
              <a:t>Some cancers including; mouth, throat, </a:t>
            </a:r>
            <a:r>
              <a:rPr lang="en-US" baseline="0" dirty="0" err="1" smtClean="0"/>
              <a:t>oesophagus</a:t>
            </a:r>
            <a:r>
              <a:rPr lang="en-US" baseline="0" dirty="0" smtClean="0"/>
              <a:t>, stomach, bowel, liver and breast.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For a great video explaining the short and long term effects of alcohol, check out </a:t>
            </a:r>
            <a:r>
              <a:rPr lang="en-US" baseline="0" dirty="0" err="1" smtClean="0"/>
              <a:t>DrinkWise’s</a:t>
            </a:r>
            <a:r>
              <a:rPr lang="en-US" baseline="0" dirty="0" smtClean="0"/>
              <a:t> Effect of Alcohol YouTube video. </a:t>
            </a:r>
            <a:r>
              <a:rPr lang="en-AU" dirty="0" smtClean="0">
                <a:hlinkClick r:id="rId3"/>
              </a:rPr>
              <a:t>https://www.youtube.com/watch?time_continue=20&amp;v=RPEhIw3Ih28&amp;feature=emb_logo</a:t>
            </a:r>
            <a:r>
              <a:rPr lang="en-AU" dirty="0" smtClean="0"/>
              <a:t> </a:t>
            </a:r>
          </a:p>
          <a:p>
            <a:pPr marL="0" indent="0">
              <a:buFont typeface="Arial" panose="020B0604020202020204" pitchFamily="34" charset="0"/>
              <a:buNone/>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i="1" dirty="0" smtClean="0">
                <a:latin typeface="Arial" panose="020B0604020202020204" pitchFamily="34" charset="0"/>
              </a:rPr>
              <a:t>(Click to next slide)</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3</a:t>
            </a:fld>
            <a:endParaRPr lang="en-AU"/>
          </a:p>
        </p:txBody>
      </p:sp>
    </p:spTree>
    <p:extLst>
      <p:ext uri="{BB962C8B-B14F-4D97-AF65-F5344CB8AC3E}">
        <p14:creationId xmlns:p14="http://schemas.microsoft.com/office/powerpoint/2010/main" val="378143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Australian Guidelines to drinking alcohol, developed by the National Health and Medical Research Council,</a:t>
            </a:r>
            <a:r>
              <a:rPr lang="en-US" baseline="0" dirty="0" smtClean="0"/>
              <a:t> are guidelines designed to provide advice on the health risks from drinking alcohol, so they can make informed decisions. The guidelines were not designed to tell Australians how much to drink. </a:t>
            </a:r>
          </a:p>
          <a:p>
            <a:endParaRPr lang="en-US" baseline="0" dirty="0" smtClean="0"/>
          </a:p>
          <a:p>
            <a:r>
              <a:rPr lang="en-US" baseline="0" dirty="0" smtClean="0"/>
              <a:t>The guidelines are currently being revised and will be released in 2020. The present guidelines recommend the following:</a:t>
            </a:r>
          </a:p>
          <a:p>
            <a:pPr marL="228600" indent="-228600">
              <a:buFont typeface="+mj-lt"/>
              <a:buAutoNum type="arabicPeriod"/>
            </a:pPr>
            <a:r>
              <a:rPr lang="en-US" baseline="0" dirty="0" smtClean="0"/>
              <a:t>No more than two standard drinks per day to reduce the risk of long-term harm</a:t>
            </a:r>
          </a:p>
          <a:p>
            <a:pPr marL="228600" indent="-228600">
              <a:buFont typeface="+mj-lt"/>
              <a:buAutoNum type="arabicPeriod"/>
            </a:pPr>
            <a:r>
              <a:rPr lang="en-US" baseline="0" dirty="0" smtClean="0"/>
              <a:t>No more than four drinks on any one occasion to avoid injuring yourself or others</a:t>
            </a:r>
          </a:p>
          <a:p>
            <a:pPr marL="228600" indent="-228600">
              <a:buFont typeface="+mj-lt"/>
              <a:buAutoNum type="arabicPeriod"/>
            </a:pPr>
            <a:r>
              <a:rPr lang="en-US" baseline="0" dirty="0" smtClean="0"/>
              <a:t>People under 18 should not drink alcohol</a:t>
            </a:r>
          </a:p>
          <a:p>
            <a:pPr marL="228600" indent="-228600">
              <a:buFont typeface="+mj-lt"/>
              <a:buAutoNum type="arabicPeriod"/>
            </a:pPr>
            <a:r>
              <a:rPr lang="en-US" baseline="0" dirty="0" smtClean="0"/>
              <a:t>Pregnant and breastfeeding women should not drink alcohol</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latin typeface="Arial" panose="020B0604020202020204" pitchFamily="34" charset="0"/>
              </a:rPr>
              <a:t>(Click to next slide)</a:t>
            </a:r>
            <a:endParaRPr lang="en-US" dirty="0" smtClean="0"/>
          </a:p>
          <a:p>
            <a:endParaRPr lang="en-US" dirty="0" smtClean="0"/>
          </a:p>
          <a:p>
            <a:r>
              <a:rPr lang="en-US" sz="1200" b="0" i="0" kern="1200" dirty="0" smtClean="0">
                <a:solidFill>
                  <a:schemeClr val="tx1"/>
                </a:solidFill>
                <a:effectLst/>
                <a:latin typeface="+mn-lt"/>
                <a:ea typeface="+mn-ea"/>
                <a:cs typeface="+mn-cs"/>
              </a:rPr>
              <a:t>National Health and Medical Research Council. </a:t>
            </a:r>
            <a:r>
              <a:rPr lang="en-US" sz="1200" b="1" i="0" kern="1200" dirty="0" smtClean="0">
                <a:solidFill>
                  <a:schemeClr val="tx1"/>
                </a:solidFill>
                <a:effectLst/>
                <a:latin typeface="+mn-lt"/>
                <a:ea typeface="+mn-ea"/>
                <a:cs typeface="+mn-cs"/>
              </a:rPr>
              <a:t>Australian guidelines to reduce health risks from drinking alcohol.</a:t>
            </a:r>
            <a:r>
              <a:rPr lang="en-US" sz="1200" b="0" i="0" kern="1200" dirty="0" smtClean="0">
                <a:solidFill>
                  <a:schemeClr val="tx1"/>
                </a:solidFill>
                <a:effectLst/>
                <a:latin typeface="+mn-lt"/>
                <a:ea typeface="+mn-ea"/>
                <a:cs typeface="+mn-cs"/>
              </a:rPr>
              <a:t> Canberra: NHMRC; 2009 Available from: </a:t>
            </a:r>
            <a:r>
              <a:rPr lang="en-AU" dirty="0" smtClean="0">
                <a:hlinkClick r:id="rId3"/>
              </a:rPr>
              <a:t>https://www.nhmrc.gov.au/about-us/publications/australian-guidelines-reduce-health-risks-drinking-alcohol</a:t>
            </a:r>
            <a:r>
              <a:rPr lang="en-AU" dirty="0" smtClean="0"/>
              <a:t> </a:t>
            </a:r>
            <a:r>
              <a:rPr lang="en-US" dirty="0" smtClean="0"/>
              <a:t/>
            </a:r>
            <a:br>
              <a:rPr lang="en-US" dirty="0" smtClean="0"/>
            </a:br>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4</a:t>
            </a:fld>
            <a:endParaRPr lang="en-AU"/>
          </a:p>
        </p:txBody>
      </p:sp>
    </p:spTree>
    <p:extLst>
      <p:ext uri="{BB962C8B-B14F-4D97-AF65-F5344CB8AC3E}">
        <p14:creationId xmlns:p14="http://schemas.microsoft.com/office/powerpoint/2010/main" val="295199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 standard drink contains 10 grams of alcohol. </a:t>
            </a:r>
            <a:r>
              <a:rPr lang="en-US" sz="1200" b="0" i="0" u="none" strike="noStrike" kern="1200" baseline="0" dirty="0" smtClean="0">
                <a:solidFill>
                  <a:schemeClr val="tx1"/>
                </a:solidFill>
                <a:latin typeface="+mn-lt"/>
                <a:ea typeface="+mn-ea"/>
                <a:cs typeface="+mn-cs"/>
              </a:rPr>
              <a:t>Each of the drinks pictured here equals </a:t>
            </a:r>
            <a:r>
              <a:rPr lang="en-AU" sz="1200" b="0" i="0" u="none" strike="noStrike" kern="1200" baseline="0" dirty="0" smtClean="0">
                <a:solidFill>
                  <a:schemeClr val="tx1"/>
                </a:solidFill>
                <a:latin typeface="+mn-lt"/>
                <a:ea typeface="+mn-ea"/>
                <a:cs typeface="+mn-cs"/>
              </a:rPr>
              <a:t>approximately one standard drink.</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remember that a serving of alcohol in a pub or restaurant is often more than a </a:t>
            </a:r>
            <a:r>
              <a:rPr lang="en-AU" sz="1200" b="0" i="0" u="none" strike="noStrike" kern="1200" baseline="0" dirty="0" smtClean="0">
                <a:solidFill>
                  <a:schemeClr val="tx1"/>
                </a:solidFill>
                <a:latin typeface="+mn-lt"/>
                <a:ea typeface="+mn-ea"/>
                <a:cs typeface="+mn-cs"/>
              </a:rPr>
              <a:t>‘standard drink’. </a:t>
            </a:r>
          </a:p>
          <a:p>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example, a glass of wine at a bar contains 1.5 standard drinks. The line on the glass usually doesn’t indicate a standard drink, rather the bar or </a:t>
            </a:r>
            <a:r>
              <a:rPr lang="en-AU" sz="1200" b="0" i="0" u="none" strike="noStrike" kern="1200" baseline="0" dirty="0" smtClean="0">
                <a:solidFill>
                  <a:schemeClr val="tx1"/>
                </a:solidFill>
                <a:latin typeface="+mn-lt"/>
                <a:ea typeface="+mn-ea"/>
                <a:cs typeface="+mn-cs"/>
              </a:rPr>
              <a:t>restaurant’s standard pour. In regards to ordering tap beer, a schooner is 425mL. If you order a schooner of 5% beer, it will be 1.5 standard drinks. If you order a pint of a 5% beer, which is 570mL, it will be 2 standard drinks.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latin typeface="Arial" panose="020B0604020202020204" pitchFamily="34" charset="0"/>
              </a:rPr>
              <a:t>(Click to next slide)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5</a:t>
            </a:fld>
            <a:endParaRPr lang="en-AU"/>
          </a:p>
        </p:txBody>
      </p:sp>
    </p:spTree>
    <p:extLst>
      <p:ext uri="{BB962C8B-B14F-4D97-AF65-F5344CB8AC3E}">
        <p14:creationId xmlns:p14="http://schemas.microsoft.com/office/powerpoint/2010/main" val="321777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do drink</a:t>
            </a:r>
            <a:r>
              <a:rPr lang="en-US" baseline="0" dirty="0" smtClean="0"/>
              <a:t>, there are many approaches you can take to reduce the amount of alcohol you drink and reduce the risk that alcohol can have on your health. These tips include:</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Set limits for yourself and stick to them. </a:t>
            </a:r>
            <a:r>
              <a:rPr lang="en-US" sz="1200" b="0" i="0" u="none" strike="noStrike" kern="1200" baseline="0" dirty="0" smtClean="0">
                <a:solidFill>
                  <a:schemeClr val="tx1"/>
                </a:solidFill>
                <a:latin typeface="+mn-lt"/>
                <a:ea typeface="+mn-ea"/>
                <a:cs typeface="+mn-cs"/>
              </a:rPr>
              <a:t>Don’t let other people pressure you into drinking more than you want.</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Drink slowly. </a:t>
            </a:r>
            <a:r>
              <a:rPr lang="en-US" sz="1200" b="0" i="0" u="none" strike="noStrike" kern="1200" baseline="0" dirty="0" smtClean="0">
                <a:solidFill>
                  <a:schemeClr val="tx1"/>
                </a:solidFill>
                <a:latin typeface="+mn-lt"/>
                <a:ea typeface="+mn-ea"/>
                <a:cs typeface="+mn-cs"/>
              </a:rPr>
              <a:t>Take sips, not gulps.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Drink from a small glass. </a:t>
            </a:r>
            <a:r>
              <a:rPr lang="en-US" sz="1200" b="0" i="0" u="none" strike="noStrike" kern="1200" baseline="0" dirty="0" smtClean="0">
                <a:solidFill>
                  <a:schemeClr val="tx1"/>
                </a:solidFill>
                <a:latin typeface="+mn-lt"/>
                <a:ea typeface="+mn-ea"/>
                <a:cs typeface="+mn-cs"/>
              </a:rPr>
              <a:t>Some wine glasses can </a:t>
            </a:r>
            <a:r>
              <a:rPr lang="en-AU" sz="1200" b="0" i="0" u="none" strike="noStrike" kern="1200" baseline="0" dirty="0" smtClean="0">
                <a:solidFill>
                  <a:schemeClr val="tx1"/>
                </a:solidFill>
                <a:latin typeface="+mn-lt"/>
                <a:ea typeface="+mn-ea"/>
                <a:cs typeface="+mn-cs"/>
              </a:rPr>
              <a:t>hold several standard drinks.</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Be aware of exactly what you are drinking. </a:t>
            </a:r>
            <a:r>
              <a:rPr lang="en-US" sz="1200" b="0" i="0" u="none" strike="noStrike" kern="1200" baseline="0" dirty="0" smtClean="0">
                <a:solidFill>
                  <a:schemeClr val="tx1"/>
                </a:solidFill>
                <a:latin typeface="+mn-lt"/>
                <a:ea typeface="+mn-ea"/>
                <a:cs typeface="+mn-cs"/>
              </a:rPr>
              <a:t>Remember that ‘alcopops’ (ready-to-drink or pre-mixed spirits or wine) can be quite strong, even though they don’t taste like strong alcohol.</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Try a low-alcohol or non-alcoholic alternative.</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Eat before and while drinking </a:t>
            </a:r>
            <a:r>
              <a:rPr lang="en-US" sz="1200" b="0" i="0" u="none" strike="noStrike" kern="1200" baseline="0" dirty="0" smtClean="0">
                <a:solidFill>
                  <a:schemeClr val="tx1"/>
                </a:solidFill>
                <a:latin typeface="+mn-lt"/>
                <a:ea typeface="+mn-ea"/>
                <a:cs typeface="+mn-cs"/>
              </a:rPr>
              <a:t>but avoid salty snacks, which can make you thirsty.</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Avoid getting into ‘rounds’ or ‘shouts’. </a:t>
            </a:r>
            <a:r>
              <a:rPr lang="en-US" sz="1200" b="0" i="0" u="none" strike="noStrike" kern="1200" baseline="0" dirty="0" smtClean="0">
                <a:solidFill>
                  <a:schemeClr val="tx1"/>
                </a:solidFill>
                <a:latin typeface="+mn-lt"/>
                <a:ea typeface="+mn-ea"/>
                <a:cs typeface="+mn-cs"/>
              </a:rPr>
              <a:t>They are likely to make you drink more than you would </a:t>
            </a:r>
            <a:r>
              <a:rPr lang="en-AU" sz="1200" b="0" i="0" u="none" strike="noStrike" kern="1200" baseline="0" dirty="0" smtClean="0">
                <a:solidFill>
                  <a:schemeClr val="tx1"/>
                </a:solidFill>
                <a:latin typeface="+mn-lt"/>
                <a:ea typeface="+mn-ea"/>
                <a:cs typeface="+mn-cs"/>
              </a:rPr>
              <a:t>otherwise drink.</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Avoid ‘top ups’. </a:t>
            </a:r>
            <a:r>
              <a:rPr lang="en-US" sz="1200" b="0" i="0" u="none" strike="noStrike" kern="1200" baseline="0" dirty="0" smtClean="0">
                <a:solidFill>
                  <a:schemeClr val="tx1"/>
                </a:solidFill>
                <a:latin typeface="+mn-lt"/>
                <a:ea typeface="+mn-ea"/>
                <a:cs typeface="+mn-cs"/>
              </a:rPr>
              <a:t>Drink one drink at a time so it’s easier to keep track of how much </a:t>
            </a:r>
            <a:r>
              <a:rPr lang="en-AU" sz="1200" b="0" i="0" u="none" strike="noStrike" kern="1200" baseline="0" dirty="0" smtClean="0">
                <a:solidFill>
                  <a:schemeClr val="tx1"/>
                </a:solidFill>
                <a:latin typeface="+mn-lt"/>
                <a:ea typeface="+mn-ea"/>
                <a:cs typeface="+mn-cs"/>
              </a:rPr>
              <a:t>you are drinking.</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latin typeface="Arial" panose="020B0604020202020204" pitchFamily="34" charset="0"/>
              </a:rPr>
              <a:t>(Click to next slide)</a:t>
            </a:r>
            <a:endParaRPr lang="en-US" dirty="0" smtClean="0"/>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6</a:t>
            </a:fld>
            <a:endParaRPr lang="en-AU"/>
          </a:p>
        </p:txBody>
      </p:sp>
    </p:spTree>
    <p:extLst>
      <p:ext uri="{BB962C8B-B14F-4D97-AF65-F5344CB8AC3E}">
        <p14:creationId xmlns:p14="http://schemas.microsoft.com/office/powerpoint/2010/main" val="1599246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you are concerned about the amount of alcohol you are drinking and the health effects, either see your GP or </a:t>
            </a:r>
            <a:r>
              <a:rPr lang="en-US" sz="1200" b="0" i="0" u="none" strike="noStrike" kern="1200" baseline="0" dirty="0" err="1" smtClean="0">
                <a:solidFill>
                  <a:schemeClr val="tx1"/>
                </a:solidFill>
                <a:latin typeface="+mn-lt"/>
                <a:ea typeface="+mn-ea"/>
                <a:cs typeface="+mn-cs"/>
              </a:rPr>
              <a:t>utilise</a:t>
            </a:r>
            <a:r>
              <a:rPr lang="en-US" sz="1200" b="0" i="0" u="none" strike="noStrike" kern="1200" baseline="0" dirty="0" smtClean="0">
                <a:solidFill>
                  <a:schemeClr val="tx1"/>
                </a:solidFill>
                <a:latin typeface="+mn-lt"/>
                <a:ea typeface="+mn-ea"/>
                <a:cs typeface="+mn-cs"/>
              </a:rPr>
              <a:t> one of the many free alcohol support and treatment services on offer across NSW. These services are available to support individuals, family and friends of someone with a substance problem, or to help the workplace understand how they can support a worker with an alcohol problem.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Counselling online is a free and confidential online alcohol and other drugs counselling service which is available 24 hours a day, 7 days a week.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NSW Alcohol and Drug Information Service is a confidential information, advice and referral telephone service that provides education, information, support, crisis counselling and referral to </a:t>
            </a:r>
            <a:r>
              <a:rPr lang="en-AU" sz="1200" b="0" i="0" u="none" strike="noStrike" kern="1200" baseline="0" dirty="0" smtClean="0">
                <a:solidFill>
                  <a:schemeClr val="tx1"/>
                </a:solidFill>
                <a:latin typeface="+mn-lt"/>
                <a:ea typeface="+mn-ea"/>
                <a:cs typeface="+mn-cs"/>
              </a:rPr>
              <a:t>services in NSW. It is also </a:t>
            </a:r>
            <a:r>
              <a:rPr lang="en-US" sz="1200" b="0" i="0" u="none" strike="noStrike" kern="1200" baseline="0" dirty="0" smtClean="0">
                <a:solidFill>
                  <a:schemeClr val="tx1"/>
                </a:solidFill>
                <a:latin typeface="+mn-lt"/>
                <a:ea typeface="+mn-ea"/>
                <a:cs typeface="+mn-cs"/>
              </a:rPr>
              <a:t>available 24 hours a day, 7 days a week. </a:t>
            </a:r>
          </a:p>
          <a:p>
            <a:endParaRPr lang="en-US" dirty="0" smtClean="0"/>
          </a:p>
          <a:p>
            <a:r>
              <a:rPr lang="en-US" dirty="0" smtClean="0"/>
              <a:t>Your</a:t>
            </a:r>
            <a:r>
              <a:rPr lang="en-US" baseline="0" dirty="0" smtClean="0"/>
              <a:t> Room is an online drug and alcohol information website that offers free resources and interactive tools.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latin typeface="Arial" panose="020B0604020202020204" pitchFamily="34" charset="0"/>
              </a:rPr>
              <a:t>(Click to next slide)</a:t>
            </a:r>
            <a:endParaRPr lang="en-US" dirty="0" smtClean="0"/>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7</a:t>
            </a:fld>
            <a:endParaRPr lang="en-AU"/>
          </a:p>
        </p:txBody>
      </p:sp>
    </p:spTree>
    <p:extLst>
      <p:ext uri="{BB962C8B-B14F-4D97-AF65-F5344CB8AC3E}">
        <p14:creationId xmlns:p14="http://schemas.microsoft.com/office/powerpoint/2010/main" val="408158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great service that you can use for free is the Get Healthy Service’s alcohol reduction program. It has been designed to help those looking to reduce their alcohol consumption and to help achieve a healthy weight and maintain a healthier lifestyle. It is open to anyone who is 18 years old or over. </a:t>
            </a:r>
          </a:p>
          <a:p>
            <a:endParaRPr lang="en-US" baseline="0" dirty="0" smtClean="0"/>
          </a:p>
          <a:p>
            <a:r>
              <a:rPr lang="en-US" baseline="0" dirty="0" smtClean="0"/>
              <a:t>By taking up the program, you will receive 6 months of over the phone health coaching, your own personal health coach, and 10 confidential coaching calls with your health coach, all at a time and day that suits you. You will be able to set your own alcohol reduction goals. And the service offers the option to re-enroll or receive six months of SMS based coaching. Every part of the program is free.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smtClean="0">
                <a:latin typeface="Arial" panose="020B0604020202020204" pitchFamily="34" charset="0"/>
              </a:rPr>
              <a:t>(Click to next slide)</a:t>
            </a:r>
            <a:endParaRPr lang="en-US" smtClean="0"/>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8</a:t>
            </a:fld>
            <a:endParaRPr lang="en-AU"/>
          </a:p>
        </p:txBody>
      </p:sp>
    </p:spTree>
    <p:extLst>
      <p:ext uri="{BB962C8B-B14F-4D97-AF65-F5344CB8AC3E}">
        <p14:creationId xmlns:p14="http://schemas.microsoft.com/office/powerpoint/2010/main" val="269371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brings</a:t>
            </a:r>
            <a:r>
              <a:rPr lang="en-AU" baseline="0" dirty="0" smtClean="0"/>
              <a:t> us to the end of the presentation. Before you go I would like to quickly tell you about </a:t>
            </a:r>
            <a:r>
              <a:rPr lang="en-AU" baseline="0" dirty="0" smtClean="0"/>
              <a:t>the other great services that </a:t>
            </a:r>
            <a:r>
              <a:rPr lang="en-AU" baseline="0" dirty="0" smtClean="0"/>
              <a:t>you can </a:t>
            </a:r>
            <a:r>
              <a:rPr lang="en-AU" baseline="0" dirty="0" smtClean="0"/>
              <a:t>utilise through the Get Healthy Service in addition to their Alcohol Reduction Program.</a:t>
            </a:r>
            <a:endParaRPr lang="en-AU" dirty="0" smtClean="0"/>
          </a:p>
          <a:p>
            <a:endParaRPr lang="en-US" dirty="0" smtClean="0"/>
          </a:p>
          <a:p>
            <a:r>
              <a:rPr lang="en-AU" baseline="0" dirty="0" smtClean="0"/>
              <a:t>Similar to the Alcohol Reduction Program, you receive 10 free coaching calls over a 6 month period as well as </a:t>
            </a:r>
            <a:r>
              <a:rPr lang="en-AU" dirty="0" smtClean="0"/>
              <a:t>6 months free SMS based coaching once you complete the program</a:t>
            </a:r>
            <a:r>
              <a:rPr lang="en-AU" baseline="0" dirty="0" smtClean="0"/>
              <a:t>, all of which is entirely </a:t>
            </a:r>
            <a:r>
              <a:rPr lang="en-AU" baseline="0" smtClean="0"/>
              <a:t>for free for </a:t>
            </a:r>
            <a:r>
              <a:rPr lang="en-AU" baseline="0" dirty="0" smtClean="0"/>
              <a:t>the following areas: </a:t>
            </a:r>
            <a:endParaRPr lang="en-AU" dirty="0" smtClean="0"/>
          </a:p>
          <a:p>
            <a:pPr lvl="1">
              <a:buFont typeface="Wingdings" pitchFamily="2" charset="2"/>
              <a:buChar char="§"/>
            </a:pPr>
            <a:r>
              <a:rPr lang="en-AU" dirty="0" smtClean="0"/>
              <a:t>Eat Healthy </a:t>
            </a:r>
          </a:p>
          <a:p>
            <a:pPr lvl="1">
              <a:buFont typeface="Wingdings" pitchFamily="2" charset="2"/>
              <a:buChar char="§"/>
            </a:pPr>
            <a:r>
              <a:rPr lang="en-AU" dirty="0" smtClean="0"/>
              <a:t>Be </a:t>
            </a:r>
            <a:r>
              <a:rPr lang="en-AU" dirty="0" smtClean="0"/>
              <a:t>physically active</a:t>
            </a:r>
          </a:p>
          <a:p>
            <a:pPr lvl="1">
              <a:buFont typeface="Wingdings" pitchFamily="2" charset="2"/>
              <a:buChar char="§"/>
            </a:pPr>
            <a:r>
              <a:rPr lang="en-AU" dirty="0" smtClean="0"/>
              <a:t>Achieve </a:t>
            </a:r>
            <a:r>
              <a:rPr lang="en-AU" dirty="0" smtClean="0"/>
              <a:t>and maintain a healthy weight</a:t>
            </a:r>
          </a:p>
          <a:p>
            <a:endParaRPr lang="en-AU" baseline="0" dirty="0" smtClean="0"/>
          </a:p>
          <a:p>
            <a:r>
              <a:rPr lang="en-AU" dirty="0" smtClean="0"/>
              <a:t>On </a:t>
            </a:r>
            <a:r>
              <a:rPr lang="en-AU" dirty="0" smtClean="0"/>
              <a:t>average participants lose 3.8kg and 5.1cm off their waist.</a:t>
            </a:r>
          </a:p>
          <a:p>
            <a:endParaRPr lang="en-AU" baseline="0" dirty="0" smtClean="0"/>
          </a:p>
          <a:p>
            <a:r>
              <a:rPr lang="en-AU" baseline="0" dirty="0" smtClean="0"/>
              <a:t>As part of participating in </a:t>
            </a:r>
            <a:r>
              <a:rPr lang="en-AU" i="1" baseline="0" dirty="0" smtClean="0"/>
              <a:t>Get Healthy at Work </a:t>
            </a:r>
            <a:r>
              <a:rPr lang="en-AU" baseline="0" dirty="0" smtClean="0"/>
              <a:t>our workplace is allowing you to complete your coaching calls during work time if needed.</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1" dirty="0" smtClean="0">
                <a:latin typeface="Arial" panose="020B0604020202020204" pitchFamily="34" charset="0"/>
              </a:rPr>
              <a:t>(Click to next slide)</a:t>
            </a:r>
            <a:endParaRPr lang="en-US"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05D928AD-B6E4-4F1C-AEFC-75D7C459AB41}" type="slidenum">
              <a:rPr lang="en-AU" smtClean="0"/>
              <a:t>9</a:t>
            </a:fld>
            <a:endParaRPr lang="en-AU"/>
          </a:p>
        </p:txBody>
      </p:sp>
    </p:spTree>
    <p:extLst>
      <p:ext uri="{BB962C8B-B14F-4D97-AF65-F5344CB8AC3E}">
        <p14:creationId xmlns:p14="http://schemas.microsoft.com/office/powerpoint/2010/main" val="1806921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3CAE361-7FBC-439C-A4F8-7081747FA45A}" type="datetimeFigureOut">
              <a:rPr lang="en-AU" smtClean="0"/>
              <a:t>28/02/2020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349723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3CAE361-7FBC-439C-A4F8-7081747FA45A}" type="datetimeFigureOut">
              <a:rPr lang="en-AU" smtClean="0"/>
              <a:t>28/02/2020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10099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3CAE361-7FBC-439C-A4F8-7081747FA45A}" type="datetimeFigureOut">
              <a:rPr lang="en-AU" smtClean="0"/>
              <a:t>28/02/2020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138426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3CAE361-7FBC-439C-A4F8-7081747FA45A}" type="datetimeFigureOut">
              <a:rPr lang="en-AU" smtClean="0"/>
              <a:t>28/02/2020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4045522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CAE361-7FBC-439C-A4F8-7081747FA45A}" type="datetimeFigureOut">
              <a:rPr lang="en-AU" smtClean="0"/>
              <a:t>28/02/2020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101068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3CAE361-7FBC-439C-A4F8-7081747FA45A}" type="datetimeFigureOut">
              <a:rPr lang="en-AU" smtClean="0"/>
              <a:t>28/02/2020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3109517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3CAE361-7FBC-439C-A4F8-7081747FA45A}" type="datetimeFigureOut">
              <a:rPr lang="en-AU" smtClean="0"/>
              <a:t>28/02/2020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82938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3CAE361-7FBC-439C-A4F8-7081747FA45A}" type="datetimeFigureOut">
              <a:rPr lang="en-AU" smtClean="0"/>
              <a:t>28/02/2020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2006332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AE361-7FBC-439C-A4F8-7081747FA45A}" type="datetimeFigureOut">
              <a:rPr lang="en-AU" smtClean="0"/>
              <a:t>28/02/2020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119859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AE361-7FBC-439C-A4F8-7081747FA45A}" type="datetimeFigureOut">
              <a:rPr lang="en-AU" smtClean="0"/>
              <a:t>28/02/2020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28522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AE361-7FBC-439C-A4F8-7081747FA45A}" type="datetimeFigureOut">
              <a:rPr lang="en-AU" smtClean="0"/>
              <a:t>28/02/2020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9FB1656-3DCE-48EF-8A4F-4FF6750D2C95}" type="slidenum">
              <a:rPr lang="en-AU" smtClean="0"/>
              <a:t>‹#›</a:t>
            </a:fld>
            <a:endParaRPr lang="en-AU"/>
          </a:p>
        </p:txBody>
      </p:sp>
    </p:spTree>
    <p:extLst>
      <p:ext uri="{BB962C8B-B14F-4D97-AF65-F5344CB8AC3E}">
        <p14:creationId xmlns:p14="http://schemas.microsoft.com/office/powerpoint/2010/main" val="244325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AE361-7FBC-439C-A4F8-7081747FA45A}" type="datetimeFigureOut">
              <a:rPr lang="en-AU" smtClean="0"/>
              <a:t>28/02/2020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B1656-3DCE-48EF-8A4F-4FF6750D2C95}" type="slidenum">
              <a:rPr lang="en-AU" smtClean="0"/>
              <a:t>‹#›</a:t>
            </a:fld>
            <a:endParaRPr lang="en-AU"/>
          </a:p>
        </p:txBody>
      </p:sp>
    </p:spTree>
    <p:extLst>
      <p:ext uri="{BB962C8B-B14F-4D97-AF65-F5344CB8AC3E}">
        <p14:creationId xmlns:p14="http://schemas.microsoft.com/office/powerpoint/2010/main" val="1551021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5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82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0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21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37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90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70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74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195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471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1227</Words>
  <Application>Microsoft Office PowerPoint</Application>
  <PresentationFormat>Widescreen</PresentationFormat>
  <Paragraphs>105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SWSLHD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Naysan Rowhani Farid</dc:creator>
  <cp:lastModifiedBy>Stuart Wright (South Western Sydney LHD)</cp:lastModifiedBy>
  <cp:revision>24</cp:revision>
  <dcterms:created xsi:type="dcterms:W3CDTF">2020-02-11T04:56:27Z</dcterms:created>
  <dcterms:modified xsi:type="dcterms:W3CDTF">2020-02-28T01:39:58Z</dcterms:modified>
</cp:coreProperties>
</file>